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6" y="-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66B7ED-A7EE-426B-8705-CD3733FE1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1D34-B8B8-46F1-9475-2BA5886A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7B72-F167-4521-9C82-40D1821C1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911-0BF0-4A13-BDB3-5B023DA7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D5E-AB9A-4DCC-9380-2DE8DA316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07C-4688-4F20-B32B-F5B365435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11AC-0E11-46DF-B09F-A8B17A75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29B0-B081-49D0-9E8E-E19E2B25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743-6CDE-4331-87A3-336BFE288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1CF5-A782-43B0-A484-BA02F9D81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EF7-5467-4BD3-A77D-5F830D336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0D5538-FF29-4915-A73C-8231DDE8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1028" y="-114300"/>
            <a:ext cx="3512372" cy="723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§10.1 </a:t>
            </a:r>
            <a:r>
              <a:rPr lang="en-US" dirty="0"/>
              <a:t>Polygons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/>
            <a:r>
              <a:rPr lang="en-US" dirty="0"/>
              <a:t>Polygon</a:t>
            </a:r>
          </a:p>
          <a:p>
            <a:pPr lvl="2"/>
            <a:r>
              <a:rPr lang="en-US" dirty="0"/>
              <a:t>A plane figure that…</a:t>
            </a:r>
          </a:p>
          <a:p>
            <a:pPr lvl="3"/>
            <a:r>
              <a:rPr lang="en-US" dirty="0"/>
              <a:t>Is formed by </a:t>
            </a:r>
            <a:r>
              <a:rPr lang="en-US" dirty="0" smtClean="0"/>
              <a:t>_________________________ called </a:t>
            </a:r>
            <a:r>
              <a:rPr lang="en-US" dirty="0"/>
              <a:t>sides and…</a:t>
            </a:r>
          </a:p>
          <a:p>
            <a:pPr lvl="3"/>
            <a:r>
              <a:rPr lang="en-US" dirty="0"/>
              <a:t>..each side intersects </a:t>
            </a:r>
            <a:r>
              <a:rPr lang="en-US" dirty="0" smtClean="0"/>
              <a:t>___________ other </a:t>
            </a:r>
            <a:r>
              <a:rPr lang="en-US" dirty="0"/>
              <a:t>sides, one at each </a:t>
            </a:r>
            <a:r>
              <a:rPr lang="en-US" dirty="0" smtClean="0"/>
              <a:t>_______________.</a:t>
            </a:r>
            <a:endParaRPr 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0" y="4038600"/>
            <a:ext cx="0" cy="2590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Polygon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05400" y="4038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Not a Polygon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/>
      <p:bldP spid="7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124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Definitions…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Convex</a:t>
            </a:r>
          </a:p>
          <a:p>
            <a:pPr lvl="1">
              <a:lnSpc>
                <a:spcPct val="90000"/>
              </a:lnSpc>
            </a:pPr>
            <a:r>
              <a:rPr lang="en-US"/>
              <a:t>No line that contains a side of the polygon also contains a point in the interior of the polygon.</a:t>
            </a:r>
          </a:p>
          <a:p>
            <a:pPr>
              <a:lnSpc>
                <a:spcPct val="90000"/>
              </a:lnSpc>
            </a:pPr>
            <a:r>
              <a:rPr lang="en-US"/>
              <a:t>Concave</a:t>
            </a:r>
          </a:p>
          <a:p>
            <a:pPr lvl="1">
              <a:lnSpc>
                <a:spcPct val="90000"/>
              </a:lnSpc>
            </a:pPr>
            <a:r>
              <a:rPr lang="en-US"/>
              <a:t>Not convex (also called nonconvex)</a:t>
            </a:r>
          </a:p>
          <a:p>
            <a:pPr lvl="1">
              <a:lnSpc>
                <a:spcPct val="90000"/>
              </a:lnSpc>
            </a:pPr>
            <a:r>
              <a:rPr lang="en-US"/>
              <a:t>Has a “cave in”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18954" y="3277565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16002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495800" y="4343400"/>
            <a:ext cx="1676400" cy="914400"/>
          </a:xfrm>
          <a:prstGeom prst="plus">
            <a:avLst>
              <a:gd name="adj" fmla="val 42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876800" y="4343400"/>
            <a:ext cx="0" cy="914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876800" y="4724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876800" y="1981200"/>
            <a:ext cx="990600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724400" y="1676400"/>
            <a:ext cx="10668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724400" y="1905000"/>
            <a:ext cx="4572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48200" y="2895600"/>
            <a:ext cx="1447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562600" y="1905000"/>
            <a:ext cx="4572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181600" y="1828800"/>
            <a:ext cx="10668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91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Equilateral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All sides are congruent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Equiangular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All angles are congruent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Both equilateral AND equiangular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600" y="2971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6200" y="44196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  <p:bldP spid="92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/>
              <a:t>Diagonal</a:t>
            </a:r>
          </a:p>
          <a:p>
            <a:pPr lvl="1"/>
            <a:r>
              <a:rPr lang="en-US" dirty="0"/>
              <a:t>A segment that joins two </a:t>
            </a:r>
            <a:r>
              <a:rPr lang="en-US" i="1" dirty="0" smtClean="0"/>
              <a:t>________________________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514600" y="3200400"/>
            <a:ext cx="3886200" cy="2209800"/>
          </a:xfrm>
          <a:prstGeom prst="hexagon">
            <a:avLst>
              <a:gd name="adj" fmla="val 4396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Polygons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Sides</a:t>
                      </a:r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540926" y="27432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3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40926" y="3135868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4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40926" y="35052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5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40926" y="3810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6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0926" y="4191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7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0926" y="4572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8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40926" y="4953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9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40926" y="5334000"/>
            <a:ext cx="425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10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40926" y="5715000"/>
            <a:ext cx="425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12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40926" y="6031468"/>
            <a:ext cx="2936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006E6B"/>
                </a:solidFill>
                <a:latin typeface="Garamond"/>
              </a:rPr>
              <a:t>n</a:t>
            </a:r>
            <a:endParaRPr lang="en-US" sz="2000" i="1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Polygon Interior Angles Theorem</a:t>
            </a:r>
          </a:p>
          <a:p>
            <a:pPr lvl="1" eaLnBrk="1" hangingPunct="1"/>
            <a:r>
              <a:rPr lang="en-US" sz="2400" dirty="0" smtClean="0"/>
              <a:t>The sum of the measures of the interior angles of a convex polygon </a:t>
            </a:r>
            <a:r>
              <a:rPr lang="en-US" sz="2400" dirty="0" smtClean="0"/>
              <a:t>is _____________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Corollary to Polygon Interior Angles Theorem</a:t>
            </a:r>
          </a:p>
          <a:p>
            <a:pPr lvl="1" eaLnBrk="1" hangingPunct="1"/>
            <a:r>
              <a:rPr lang="en-US" sz="2400" dirty="0" smtClean="0"/>
              <a:t>The measure of each interior angle of a regular </a:t>
            </a:r>
            <a:r>
              <a:rPr lang="en-US" sz="2400" i="1" dirty="0" smtClean="0"/>
              <a:t>n</a:t>
            </a:r>
            <a:r>
              <a:rPr lang="en-US" sz="2400" dirty="0" smtClean="0"/>
              <a:t>-</a:t>
            </a:r>
            <a:r>
              <a:rPr lang="en-US" sz="2400" dirty="0" err="1" smtClean="0"/>
              <a:t>gon</a:t>
            </a:r>
            <a:r>
              <a:rPr lang="en-US" sz="2400" dirty="0" smtClean="0"/>
              <a:t> </a:t>
            </a:r>
            <a:r>
              <a:rPr lang="en-US" sz="2400" dirty="0" smtClean="0"/>
              <a:t>is</a:t>
            </a:r>
            <a:r>
              <a:rPr lang="en-US" sz="2400" dirty="0" smtClean="0"/>
              <a:t>: _______________________</a:t>
            </a:r>
            <a:endParaRPr lang="en-US" sz="24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7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Exterior Angles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Polygon Exterior Angles Theorem</a:t>
            </a:r>
          </a:p>
          <a:p>
            <a:pPr lvl="1" eaLnBrk="1" hangingPunct="1"/>
            <a:r>
              <a:rPr lang="en-US" dirty="0" smtClean="0"/>
              <a:t>The sum of the measures of the exterior angles of a convex polygon (one angle at each vertex) is </a:t>
            </a:r>
            <a:r>
              <a:rPr lang="en-US" dirty="0" smtClean="0"/>
              <a:t>_______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Corollary to Polygon Exterior Angles Theorem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The measure of each exterior angle of a regular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-</a:t>
            </a:r>
            <a:r>
              <a:rPr lang="en-US" dirty="0" err="1" smtClean="0">
                <a:cs typeface="Times New Roman" pitchFamily="18" charset="0"/>
              </a:rPr>
              <a:t>gon</a:t>
            </a:r>
            <a:r>
              <a:rPr lang="en-US" dirty="0" smtClean="0">
                <a:cs typeface="Times New Roman" pitchFamily="18" charset="0"/>
              </a:rPr>
              <a:t> is _______________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Practice</a:t>
            </a:r>
          </a:p>
        </p:txBody>
      </p:sp>
      <p:sp>
        <p:nvSpPr>
          <p:cNvPr id="4118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753188"/>
            <a:ext cx="6777317" cy="3508977"/>
          </a:xfrm>
        </p:spPr>
        <p:txBody>
          <a:bodyPr/>
          <a:lstStyle/>
          <a:p>
            <a:pPr eaLnBrk="1" hangingPunct="1"/>
            <a:r>
              <a:rPr lang="en-US" smtClean="0"/>
              <a:t>If each interior angle of a regular </a:t>
            </a:r>
            <a:r>
              <a:rPr lang="en-US" i="1" smtClean="0"/>
              <a:t>n</a:t>
            </a:r>
            <a:r>
              <a:rPr lang="en-US" smtClean="0"/>
              <a:t>-gon is 108</a:t>
            </a:r>
            <a:r>
              <a:rPr lang="en-US" smtClean="0">
                <a:cs typeface="Times New Roman" pitchFamily="18" charset="0"/>
              </a:rPr>
              <a:t>º, how many sides does the polygon have?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628" y="50800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Practice</a:t>
            </a:r>
          </a:p>
        </p:txBody>
      </p:sp>
      <p:sp>
        <p:nvSpPr>
          <p:cNvPr id="5152" name="Rectangle 3"/>
          <p:cNvSpPr>
            <a:spLocks noGrp="1" noChangeArrowheads="1"/>
          </p:cNvSpPr>
          <p:nvPr>
            <p:ph idx="1"/>
          </p:nvPr>
        </p:nvSpPr>
        <p:spPr>
          <a:xfrm>
            <a:off x="1059630" y="1803988"/>
            <a:ext cx="6777317" cy="3508977"/>
          </a:xfrm>
        </p:spPr>
        <p:txBody>
          <a:bodyPr/>
          <a:lstStyle/>
          <a:p>
            <a:pPr eaLnBrk="1" hangingPunct="1"/>
            <a:r>
              <a:rPr lang="en-US" smtClean="0"/>
              <a:t>Find the value of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</p:txBody>
      </p:sp>
      <p:pic>
        <p:nvPicPr>
          <p:cNvPr id="51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165" y="1270000"/>
            <a:ext cx="50292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043175"/>
              </p:ext>
            </p:extLst>
          </p:nvPr>
        </p:nvGraphicFramePr>
        <p:xfrm>
          <a:off x="4877765" y="2057400"/>
          <a:ext cx="914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4" imgW="647640" imgH="253800" progId="Equation.DSMT4">
                  <p:embed/>
                </p:oleObj>
              </mc:Choice>
              <mc:Fallback>
                <p:oleObj name="Equation" r:id="rId4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765" y="2057400"/>
                        <a:ext cx="9144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845721"/>
              </p:ext>
            </p:extLst>
          </p:nvPr>
        </p:nvGraphicFramePr>
        <p:xfrm>
          <a:off x="3904628" y="2701925"/>
          <a:ext cx="8778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4628" y="2701925"/>
                        <a:ext cx="877887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25652"/>
              </p:ext>
            </p:extLst>
          </p:nvPr>
        </p:nvGraphicFramePr>
        <p:xfrm>
          <a:off x="4958728" y="4419600"/>
          <a:ext cx="10207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8728" y="4419600"/>
                        <a:ext cx="10207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945386"/>
              </p:ext>
            </p:extLst>
          </p:nvPr>
        </p:nvGraphicFramePr>
        <p:xfrm>
          <a:off x="6935165" y="5122863"/>
          <a:ext cx="6096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165" y="5122863"/>
                        <a:ext cx="60960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19911"/>
              </p:ext>
            </p:extLst>
          </p:nvPr>
        </p:nvGraphicFramePr>
        <p:xfrm>
          <a:off x="7468565" y="2667000"/>
          <a:ext cx="9144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12" imgW="647640" imgH="228600" progId="Equation.DSMT4">
                  <p:embed/>
                </p:oleObj>
              </mc:Choice>
              <mc:Fallback>
                <p:oleObj name="Equation" r:id="rId12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8565" y="2667000"/>
                        <a:ext cx="9144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809940"/>
              </p:ext>
            </p:extLst>
          </p:nvPr>
        </p:nvGraphicFramePr>
        <p:xfrm>
          <a:off x="6477965" y="1600200"/>
          <a:ext cx="9144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14" imgW="647640" imgH="228600" progId="Equation.DSMT4">
                  <p:embed/>
                </p:oleObj>
              </mc:Choice>
              <mc:Fallback>
                <p:oleObj name="Equation" r:id="rId14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965" y="1600200"/>
                        <a:ext cx="9144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1379</TotalTime>
  <Words>248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Austin</vt:lpstr>
      <vt:lpstr>Equation</vt:lpstr>
      <vt:lpstr>§10.1 Polygons</vt:lpstr>
      <vt:lpstr>Definitions…</vt:lpstr>
      <vt:lpstr>PowerPoint Presentation</vt:lpstr>
      <vt:lpstr>PowerPoint Presentation</vt:lpstr>
      <vt:lpstr>Names of Polygons</vt:lpstr>
      <vt:lpstr>Interior Angles</vt:lpstr>
      <vt:lpstr>Exterior Angles</vt:lpstr>
      <vt:lpstr>Practice</vt:lpstr>
      <vt:lpstr>Practice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20, 2009</dc:title>
  <dc:creator>Alexandria Wiltjer</dc:creator>
  <cp:lastModifiedBy>Dria</cp:lastModifiedBy>
  <cp:revision>8</cp:revision>
  <dcterms:created xsi:type="dcterms:W3CDTF">2009-11-20T00:32:50Z</dcterms:created>
  <dcterms:modified xsi:type="dcterms:W3CDTF">2013-02-25T01:24:29Z</dcterms:modified>
</cp:coreProperties>
</file>